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83" r:id="rId4"/>
    <p:sldId id="259" r:id="rId5"/>
    <p:sldId id="268" r:id="rId6"/>
    <p:sldId id="282" r:id="rId7"/>
    <p:sldId id="260" r:id="rId8"/>
    <p:sldId id="269" r:id="rId9"/>
    <p:sldId id="281" r:id="rId10"/>
    <p:sldId id="270" r:id="rId11"/>
    <p:sldId id="261" r:id="rId12"/>
    <p:sldId id="271" r:id="rId13"/>
    <p:sldId id="272" r:id="rId14"/>
    <p:sldId id="277" r:id="rId15"/>
    <p:sldId id="275" r:id="rId16"/>
    <p:sldId id="262" r:id="rId17"/>
    <p:sldId id="263" r:id="rId18"/>
    <p:sldId id="276" r:id="rId19"/>
    <p:sldId id="265" r:id="rId20"/>
    <p:sldId id="266" r:id="rId21"/>
    <p:sldId id="267" r:id="rId22"/>
    <p:sldId id="279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18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124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43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29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288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360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3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504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34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8253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193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03E85C4-EBDC-4228-A827-393B66C67A6A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6755CA9-A443-477E-ABC1-863BA8D508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28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51D13-17D8-4310-9167-4F08972B1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Processing</a:t>
            </a:r>
            <a:r>
              <a:rPr lang="ja-JP" altLang="en-US" dirty="0"/>
              <a:t>体験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C387F5C-5022-4887-AD63-13A28F655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466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B02539-63CE-43F3-B4FE-2888F52C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kumimoji="1" lang="ja-JP" altLang="en-US" dirty="0"/>
              <a:t>ハンズオン</a:t>
            </a:r>
            <a:r>
              <a:rPr lang="ja-JP" altLang="en-US" dirty="0"/>
              <a:t>スタート！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828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F92B10-7622-4742-97E5-976728D0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altLang="ja-JP" dirty="0"/>
              <a:t>Processing</a:t>
            </a:r>
            <a:r>
              <a:rPr lang="ja-JP" altLang="en-US" dirty="0"/>
              <a:t>って？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370F87-8F33-4FE1-99CD-D3382D30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3403689"/>
            <a:ext cx="5127029" cy="2296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Java</a:t>
            </a:r>
            <a:r>
              <a:rPr kumimoji="1" lang="ja-JP" altLang="en-US" dirty="0"/>
              <a:t>というプログラミング言語をベースとした言語．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アニメーションやイラストなど，視覚的な表現を簡単にするために作られた．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9FC0E7-C6F3-407D-B036-80D737DB0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r="180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9658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F3A65E-8B9A-4CE7-9944-BFB9B913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83" y="352443"/>
            <a:ext cx="10058400" cy="1371600"/>
          </a:xfrm>
        </p:spPr>
        <p:txBody>
          <a:bodyPr/>
          <a:lstStyle/>
          <a:p>
            <a:r>
              <a:rPr kumimoji="1" lang="en-US" altLang="ja-JP" dirty="0"/>
              <a:t>Processing</a:t>
            </a:r>
            <a:r>
              <a:rPr kumimoji="1" lang="ja-JP" altLang="en-US" dirty="0"/>
              <a:t>を始めよう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A2F7B76-507A-4182-8312-258B78201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83" y="2593558"/>
            <a:ext cx="3816546" cy="603281"/>
          </a:xfrm>
        </p:spPr>
      </p:pic>
      <p:pic>
        <p:nvPicPr>
          <p:cNvPr id="7" name="図 6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6D28B588-C9DD-4A45-BDE4-0BA466EBF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83" y="4099709"/>
            <a:ext cx="3816546" cy="2375022"/>
          </a:xfrm>
          <a:prstGeom prst="rect">
            <a:avLst/>
          </a:prstGeom>
        </p:spPr>
      </p:pic>
      <p:pic>
        <p:nvPicPr>
          <p:cNvPr id="9" name="図 8" descr="スクリーンショット, モニター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7A8CB9C-FA8C-4161-8DCE-6D2C510C7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13" y="1340316"/>
            <a:ext cx="5104188" cy="4812672"/>
          </a:xfrm>
          <a:prstGeom prst="rect">
            <a:avLst/>
          </a:prstGeom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B7B8F082-11A8-453C-9D1B-D041E4C97240}"/>
              </a:ext>
            </a:extLst>
          </p:cNvPr>
          <p:cNvSpPr/>
          <p:nvPr/>
        </p:nvSpPr>
        <p:spPr>
          <a:xfrm>
            <a:off x="976239" y="2593558"/>
            <a:ext cx="1102178" cy="363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C46206D6-9795-413A-9C43-7509C3193989}"/>
              </a:ext>
            </a:extLst>
          </p:cNvPr>
          <p:cNvSpPr/>
          <p:nvPr/>
        </p:nvSpPr>
        <p:spPr>
          <a:xfrm>
            <a:off x="936633" y="5675616"/>
            <a:ext cx="1102178" cy="363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51666C4-42D7-42AA-B226-FD3BBD311CB0}"/>
              </a:ext>
            </a:extLst>
          </p:cNvPr>
          <p:cNvSpPr txBox="1"/>
          <p:nvPr/>
        </p:nvSpPr>
        <p:spPr>
          <a:xfrm>
            <a:off x="327783" y="1724043"/>
            <a:ext cx="380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①「</a:t>
            </a:r>
            <a:r>
              <a:rPr lang="en-US" altLang="ja-JP" dirty="0"/>
              <a:t>i</a:t>
            </a:r>
            <a:r>
              <a:rPr kumimoji="1" lang="en-US" altLang="ja-JP" dirty="0"/>
              <a:t>tosato_c2_20181019</a:t>
            </a:r>
            <a:r>
              <a:rPr kumimoji="1" lang="ja-JP" altLang="en-US" dirty="0"/>
              <a:t>」を開く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052077F-B00F-4B58-99CE-1FFA9BB6DDED}"/>
              </a:ext>
            </a:extLst>
          </p:cNvPr>
          <p:cNvSpPr txBox="1"/>
          <p:nvPr/>
        </p:nvSpPr>
        <p:spPr>
          <a:xfrm>
            <a:off x="327783" y="26424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②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962300-307C-4F1E-BD39-7F1020755376}"/>
              </a:ext>
            </a:extLst>
          </p:cNvPr>
          <p:cNvSpPr txBox="1"/>
          <p:nvPr/>
        </p:nvSpPr>
        <p:spPr>
          <a:xfrm>
            <a:off x="327783" y="42236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③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4971450-FEC7-40F9-9D8E-6BC38297C26F}"/>
              </a:ext>
            </a:extLst>
          </p:cNvPr>
          <p:cNvSpPr txBox="1"/>
          <p:nvPr/>
        </p:nvSpPr>
        <p:spPr>
          <a:xfrm>
            <a:off x="6837906" y="6220372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上のようなウィンドウが開いたら</a:t>
            </a:r>
            <a:r>
              <a:rPr lang="en-US" altLang="ja-JP" dirty="0"/>
              <a:t>OK</a:t>
            </a:r>
            <a:r>
              <a:rPr lang="ja-JP" altLang="en-US" dirty="0"/>
              <a:t>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935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94ED2-AF2F-4B99-905E-F13C9777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403162"/>
            <a:ext cx="10058400" cy="1371600"/>
          </a:xfrm>
        </p:spPr>
        <p:txBody>
          <a:bodyPr/>
          <a:lstStyle/>
          <a:p>
            <a:r>
              <a:rPr kumimoji="1" lang="en-US" altLang="ja-JP" dirty="0"/>
              <a:t>Processing</a:t>
            </a:r>
            <a:r>
              <a:rPr kumimoji="1" lang="ja-JP" altLang="en-US" dirty="0"/>
              <a:t>画面の説明①</a:t>
            </a:r>
          </a:p>
        </p:txBody>
      </p:sp>
      <p:pic>
        <p:nvPicPr>
          <p:cNvPr id="5" name="コンテンツ プレースホルダー 4" descr="スクリーンショット, モニター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EE135D7-FD2E-44A8-A4E9-6BDA156F8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88" y="2103438"/>
            <a:ext cx="4170423" cy="393223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650EE1-BD9C-492A-AA10-74626ABD5A54}"/>
              </a:ext>
            </a:extLst>
          </p:cNvPr>
          <p:cNvSpPr txBox="1"/>
          <p:nvPr/>
        </p:nvSpPr>
        <p:spPr>
          <a:xfrm>
            <a:off x="901278" y="1990691"/>
            <a:ext cx="27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プログラムの実行ボタン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98ABCA-9C89-4354-8475-E1C00AED8A5F}"/>
              </a:ext>
            </a:extLst>
          </p:cNvPr>
          <p:cNvSpPr txBox="1"/>
          <p:nvPr/>
        </p:nvSpPr>
        <p:spPr>
          <a:xfrm>
            <a:off x="5090656" y="1774762"/>
            <a:ext cx="27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プログラムの停止ボタン</a:t>
            </a:r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3FC72E7-7413-4D9A-844F-76DA0EE2BA1F}"/>
              </a:ext>
            </a:extLst>
          </p:cNvPr>
          <p:cNvCxnSpPr>
            <a:cxnSpLocks/>
          </p:cNvCxnSpPr>
          <p:nvPr/>
        </p:nvCxnSpPr>
        <p:spPr>
          <a:xfrm>
            <a:off x="3461657" y="2263446"/>
            <a:ext cx="604157" cy="4770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51BE68C-CC56-4D4A-9A73-B6CACE502CC8}"/>
              </a:ext>
            </a:extLst>
          </p:cNvPr>
          <p:cNvCxnSpPr>
            <a:cxnSpLocks/>
          </p:cNvCxnSpPr>
          <p:nvPr/>
        </p:nvCxnSpPr>
        <p:spPr>
          <a:xfrm flipH="1">
            <a:off x="4572000" y="2065564"/>
            <a:ext cx="498021" cy="59599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E75B764-1EA5-4FF2-AD6D-D52C59E7A1DF}"/>
              </a:ext>
            </a:extLst>
          </p:cNvPr>
          <p:cNvCxnSpPr>
            <a:cxnSpLocks/>
          </p:cNvCxnSpPr>
          <p:nvPr/>
        </p:nvCxnSpPr>
        <p:spPr>
          <a:xfrm flipV="1">
            <a:off x="2955471" y="4360194"/>
            <a:ext cx="1714500" cy="18731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552DD1-6BEA-4734-8873-633DB5A3972D}"/>
              </a:ext>
            </a:extLst>
          </p:cNvPr>
          <p:cNvSpPr txBox="1"/>
          <p:nvPr/>
        </p:nvSpPr>
        <p:spPr>
          <a:xfrm>
            <a:off x="231648" y="4454315"/>
            <a:ext cx="27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プログラムを書くところ</a:t>
            </a:r>
            <a:endParaRPr kumimoji="1" lang="ja-JP" alt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411A273-790E-4C40-9A80-B0DF3E3A8C53}"/>
              </a:ext>
            </a:extLst>
          </p:cNvPr>
          <p:cNvCxnSpPr>
            <a:cxnSpLocks/>
          </p:cNvCxnSpPr>
          <p:nvPr/>
        </p:nvCxnSpPr>
        <p:spPr>
          <a:xfrm flipH="1">
            <a:off x="7037614" y="5037364"/>
            <a:ext cx="1877787" cy="112667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26A06A-BCDF-491D-883C-27F1EE68338D}"/>
              </a:ext>
            </a:extLst>
          </p:cNvPr>
          <p:cNvSpPr txBox="1"/>
          <p:nvPr/>
        </p:nvSpPr>
        <p:spPr>
          <a:xfrm>
            <a:off x="8998628" y="4823647"/>
            <a:ext cx="3185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デバッグ情報とかいろいろ</a:t>
            </a:r>
            <a:endParaRPr lang="en-US" altLang="ja-JP" dirty="0"/>
          </a:p>
          <a:p>
            <a:r>
              <a:rPr kumimoji="1" lang="ja-JP" altLang="en-US" dirty="0"/>
              <a:t>表示されるところ</a:t>
            </a:r>
            <a:endParaRPr kumimoji="1" lang="en-US" altLang="ja-JP" dirty="0"/>
          </a:p>
          <a:p>
            <a:r>
              <a:rPr lang="ja-JP" altLang="en-US" dirty="0"/>
              <a:t>（あまり気にしなくていい）</a:t>
            </a:r>
            <a:endParaRPr kumimoji="1" lang="ja-JP" altLang="en-US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B9837B8-087E-4D8D-B925-0A6C026A4D46}"/>
              </a:ext>
            </a:extLst>
          </p:cNvPr>
          <p:cNvCxnSpPr>
            <a:cxnSpLocks/>
          </p:cNvCxnSpPr>
          <p:nvPr/>
        </p:nvCxnSpPr>
        <p:spPr>
          <a:xfrm flipH="1">
            <a:off x="7097327" y="3714750"/>
            <a:ext cx="1818074" cy="20365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F34379E-0542-4605-B0E5-F4039D3F099E}"/>
              </a:ext>
            </a:extLst>
          </p:cNvPr>
          <p:cNvSpPr txBox="1"/>
          <p:nvPr/>
        </p:nvSpPr>
        <p:spPr>
          <a:xfrm>
            <a:off x="8998628" y="3530084"/>
            <a:ext cx="226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エラーが表示される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C78575A-26C1-4468-838E-25FFB0001DD9}"/>
              </a:ext>
            </a:extLst>
          </p:cNvPr>
          <p:cNvCxnSpPr>
            <a:cxnSpLocks/>
          </p:cNvCxnSpPr>
          <p:nvPr/>
        </p:nvCxnSpPr>
        <p:spPr>
          <a:xfrm flipV="1">
            <a:off x="3276599" y="3155145"/>
            <a:ext cx="919844" cy="2049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A4E8B81-ADF8-4D36-93C9-D8B522130D01}"/>
              </a:ext>
            </a:extLst>
          </p:cNvPr>
          <p:cNvSpPr txBox="1"/>
          <p:nvPr/>
        </p:nvSpPr>
        <p:spPr>
          <a:xfrm>
            <a:off x="1774327" y="3204659"/>
            <a:ext cx="133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ファイル名</a:t>
            </a:r>
          </a:p>
        </p:txBody>
      </p:sp>
    </p:spTree>
    <p:extLst>
      <p:ext uri="{BB962C8B-B14F-4D97-AF65-F5344CB8AC3E}">
        <p14:creationId xmlns:p14="http://schemas.microsoft.com/office/powerpoint/2010/main" val="2285222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694ED2-AF2F-4B99-905E-F13C9777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77578"/>
            <a:ext cx="10058400" cy="1371600"/>
          </a:xfrm>
        </p:spPr>
        <p:txBody>
          <a:bodyPr/>
          <a:lstStyle/>
          <a:p>
            <a:r>
              <a:rPr kumimoji="1" lang="en-US" altLang="ja-JP" dirty="0"/>
              <a:t>Processing</a:t>
            </a:r>
            <a:r>
              <a:rPr kumimoji="1" lang="ja-JP" altLang="en-US" dirty="0"/>
              <a:t>画面の説明②</a:t>
            </a:r>
          </a:p>
        </p:txBody>
      </p:sp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4C2F15A5-73F1-4B53-8EED-D2AC6BA35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14" y="2103438"/>
            <a:ext cx="4935171" cy="393223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650EE1-BD9C-492A-AA10-74626ABD5A54}"/>
              </a:ext>
            </a:extLst>
          </p:cNvPr>
          <p:cNvSpPr txBox="1"/>
          <p:nvPr/>
        </p:nvSpPr>
        <p:spPr>
          <a:xfrm>
            <a:off x="729829" y="1752126"/>
            <a:ext cx="272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実行している</a:t>
            </a:r>
            <a:endParaRPr kumimoji="1" lang="en-US" altLang="ja-JP" dirty="0"/>
          </a:p>
          <a:p>
            <a:r>
              <a:rPr kumimoji="1" lang="ja-JP" altLang="en-US" dirty="0"/>
              <a:t>プログラム名の表示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3FC72E7-7413-4D9A-844F-76DA0EE2BA1F}"/>
              </a:ext>
            </a:extLst>
          </p:cNvPr>
          <p:cNvCxnSpPr>
            <a:cxnSpLocks/>
          </p:cNvCxnSpPr>
          <p:nvPr/>
        </p:nvCxnSpPr>
        <p:spPr>
          <a:xfrm>
            <a:off x="2963636" y="1946229"/>
            <a:ext cx="718457" cy="2581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楕円 13">
            <a:extLst>
              <a:ext uri="{FF2B5EF4-FFF2-40B4-BE49-F238E27FC236}">
                <a16:creationId xmlns:a16="http://schemas.microsoft.com/office/drawing/2014/main" id="{399E7597-C528-4B62-803E-6C4C8B1D492C}"/>
              </a:ext>
            </a:extLst>
          </p:cNvPr>
          <p:cNvSpPr/>
          <p:nvPr/>
        </p:nvSpPr>
        <p:spPr>
          <a:xfrm>
            <a:off x="3453652" y="1752126"/>
            <a:ext cx="5543391" cy="4950752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A4F6F7E-F7CC-4569-A305-9790A24F2148}"/>
              </a:ext>
            </a:extLst>
          </p:cNvPr>
          <p:cNvSpPr txBox="1"/>
          <p:nvPr/>
        </p:nvSpPr>
        <p:spPr>
          <a:xfrm>
            <a:off x="9111184" y="3904336"/>
            <a:ext cx="272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書いたプログラムが</a:t>
            </a:r>
            <a:endParaRPr kumimoji="1" lang="en-US" altLang="ja-JP" dirty="0"/>
          </a:p>
          <a:p>
            <a:r>
              <a:rPr kumimoji="1" lang="ja-JP" altLang="en-US" dirty="0"/>
              <a:t>描画される場所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8858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98357D-64B9-4E09-A03A-EE1152B6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プログラムを書く時の注意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D86B38-C963-41EA-A7ED-2FAD16F44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862399"/>
            <a:ext cx="10058400" cy="233008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ja-JP" altLang="en-US" sz="2800" dirty="0"/>
              <a:t>プログラムは上から順に処理される</a:t>
            </a:r>
          </a:p>
          <a:p>
            <a:pPr marL="342900" indent="-342900">
              <a:buFont typeface="+mj-lt"/>
              <a:buAutoNum type="arabicPeriod"/>
            </a:pPr>
            <a:r>
              <a:rPr lang="ja-JP" altLang="en-US" sz="2800" dirty="0"/>
              <a:t>一つ一つの処理の最後には「</a:t>
            </a:r>
            <a:r>
              <a:rPr lang="en-US" altLang="ja-JP" sz="2800" dirty="0"/>
              <a:t>;</a:t>
            </a:r>
            <a:r>
              <a:rPr lang="ja-JP" altLang="en-US" sz="2800" dirty="0"/>
              <a:t>」（セミコロン）を付ける</a:t>
            </a:r>
            <a:endParaRPr lang="en-US" altLang="ja-JP" sz="2800" dirty="0"/>
          </a:p>
          <a:p>
            <a:pPr marL="342900" indent="-342900">
              <a:buFont typeface="+mj-lt"/>
              <a:buAutoNum type="arabicPeriod"/>
            </a:pPr>
            <a:r>
              <a:rPr lang="ja-JP" altLang="en-US" sz="2800" dirty="0"/>
              <a:t>エラーがあるときは，実行できない</a:t>
            </a:r>
            <a:endParaRPr lang="en-US" altLang="ja-JP" sz="2800" dirty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2800" dirty="0"/>
              <a:t>アルファベットの大文字と小文字は区別される</a:t>
            </a:r>
            <a:r>
              <a:rPr kumimoji="1" lang="ja-JP" altLang="en-US" sz="1100" dirty="0"/>
              <a:t>（レジュメに</a:t>
            </a:r>
            <a:r>
              <a:rPr kumimoji="1" lang="ja-JP" altLang="en-US" sz="1100" dirty="0" err="1"/>
              <a:t>書くの</a:t>
            </a:r>
            <a:r>
              <a:rPr kumimoji="1" lang="ja-JP" altLang="en-US" sz="1100" dirty="0"/>
              <a:t>忘れてた）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329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8B4C61-2A20-4AFB-9834-7BB4C3E8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色と形</a:t>
            </a:r>
            <a:endParaRPr kumimoji="1" lang="ja-JP" altLang="en-US" dirty="0"/>
          </a:p>
        </p:txBody>
      </p:sp>
      <p:pic>
        <p:nvPicPr>
          <p:cNvPr id="5" name="コンテンツ プレースホルダー 4" descr="ベクトル グラフィックス が含まれている画像&#10;&#10;高い精度で生成された説明">
            <a:extLst>
              <a:ext uri="{FF2B5EF4-FFF2-40B4-BE49-F238E27FC236}">
                <a16:creationId xmlns:a16="http://schemas.microsoft.com/office/drawing/2014/main" id="{93CFFF5F-2324-4EEA-A62A-16C352832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50" y="2225902"/>
            <a:ext cx="4935170" cy="393223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8A82925-E968-4A27-B320-2DB0741325AC}"/>
              </a:ext>
            </a:extLst>
          </p:cNvPr>
          <p:cNvSpPr txBox="1"/>
          <p:nvPr/>
        </p:nvSpPr>
        <p:spPr>
          <a:xfrm>
            <a:off x="463872" y="1690688"/>
            <a:ext cx="5708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tosato_c2_20181019 &gt; Program &gt;</a:t>
            </a:r>
            <a:r>
              <a:rPr lang="ja-JP" altLang="en-US" dirty="0"/>
              <a:t> </a:t>
            </a:r>
            <a:r>
              <a:rPr lang="en-US" altLang="ja-JP" dirty="0" err="1"/>
              <a:t>shape_and_color</a:t>
            </a:r>
            <a:endParaRPr kumimoji="1" lang="en-US" altLang="ja-JP" dirty="0"/>
          </a:p>
          <a:p>
            <a:r>
              <a:rPr lang="ja-JP" altLang="en-US" dirty="0"/>
              <a:t>という名前の</a:t>
            </a:r>
            <a:r>
              <a:rPr kumimoji="1" lang="ja-JP" altLang="en-US" dirty="0"/>
              <a:t>ファイルを開く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DB3972-613E-44D2-AD5D-5062900A4E64}"/>
              </a:ext>
            </a:extLst>
          </p:cNvPr>
          <p:cNvSpPr txBox="1"/>
          <p:nvPr/>
        </p:nvSpPr>
        <p:spPr>
          <a:xfrm>
            <a:off x="463872" y="3429000"/>
            <a:ext cx="59298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プログラムを見てみよう</a:t>
            </a:r>
            <a:r>
              <a:rPr lang="ja-JP" altLang="en-US" sz="2800" dirty="0"/>
              <a:t>！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何か，気づくことは？</a:t>
            </a:r>
            <a:endParaRPr kumimoji="1" lang="en-US" altLang="ja-JP" sz="2800" dirty="0"/>
          </a:p>
          <a:p>
            <a:r>
              <a:rPr lang="ja-JP" altLang="en-US" sz="2800" dirty="0"/>
              <a:t>どんなことが書かれていると思う？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801458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EF56DD-2773-460A-BAAD-99C22BF3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RGB</a:t>
            </a:r>
            <a:endParaRPr kumimoji="1" lang="ja-JP" altLang="en-US" dirty="0"/>
          </a:p>
        </p:txBody>
      </p:sp>
      <p:pic>
        <p:nvPicPr>
          <p:cNvPr id="5" name="コンテンツ プレースホルダー 4" descr="ベクトル グラフィックス が含まれている画像&#10;&#10;非常に高い精度で生成された説明">
            <a:extLst>
              <a:ext uri="{FF2B5EF4-FFF2-40B4-BE49-F238E27FC236}">
                <a16:creationId xmlns:a16="http://schemas.microsoft.com/office/drawing/2014/main" id="{26E1929A-7D96-4226-9FB7-979FB34F5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49" y="1232807"/>
            <a:ext cx="5730930" cy="5180761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5E1202-6214-448F-9737-F0A1E53011D7}"/>
              </a:ext>
            </a:extLst>
          </p:cNvPr>
          <p:cNvSpPr txBox="1"/>
          <p:nvPr/>
        </p:nvSpPr>
        <p:spPr>
          <a:xfrm>
            <a:off x="8205107" y="1748755"/>
            <a:ext cx="11240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dirty="0"/>
              <a:t>RED</a:t>
            </a:r>
          </a:p>
          <a:p>
            <a:pPr algn="ctr"/>
            <a:r>
              <a:rPr lang="ja-JP" altLang="en-US" sz="3600" dirty="0"/>
              <a:t>赤</a:t>
            </a:r>
            <a:endParaRPr kumimoji="1" lang="ja-JP" altLang="en-US" sz="3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F84E646-9B00-4A74-B499-0A3D2F848A84}"/>
              </a:ext>
            </a:extLst>
          </p:cNvPr>
          <p:cNvSpPr txBox="1"/>
          <p:nvPr/>
        </p:nvSpPr>
        <p:spPr>
          <a:xfrm>
            <a:off x="9489622" y="4746660"/>
            <a:ext cx="1744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dirty="0"/>
              <a:t>GREEN</a:t>
            </a:r>
          </a:p>
          <a:p>
            <a:pPr algn="ctr"/>
            <a:r>
              <a:rPr kumimoji="1" lang="ja-JP" altLang="en-US" sz="3600" dirty="0"/>
              <a:t>緑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425843-E1C4-4EA5-9C43-AA6252278CC6}"/>
              </a:ext>
            </a:extLst>
          </p:cNvPr>
          <p:cNvSpPr txBox="1"/>
          <p:nvPr/>
        </p:nvSpPr>
        <p:spPr>
          <a:xfrm>
            <a:off x="6651604" y="4746660"/>
            <a:ext cx="1399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dirty="0"/>
              <a:t>BLUE</a:t>
            </a:r>
          </a:p>
          <a:p>
            <a:pPr algn="ctr"/>
            <a:r>
              <a:rPr kumimoji="1" lang="ja-JP" altLang="en-US" sz="3600" dirty="0"/>
              <a:t>青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4863D2E-42E1-4D73-9EBF-857F475C13C2}"/>
              </a:ext>
            </a:extLst>
          </p:cNvPr>
          <p:cNvSpPr txBox="1"/>
          <p:nvPr/>
        </p:nvSpPr>
        <p:spPr>
          <a:xfrm>
            <a:off x="460321" y="2639658"/>
            <a:ext cx="56102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いわゆる「光の三原色」の三色を</a:t>
            </a:r>
            <a:endParaRPr kumimoji="1" lang="en-US" altLang="ja-JP" sz="2400" dirty="0"/>
          </a:p>
          <a:p>
            <a:r>
              <a:rPr kumimoji="1" lang="ja-JP" altLang="en-US" sz="2400" dirty="0"/>
              <a:t>組み合わせることにより，</a:t>
            </a:r>
            <a:endParaRPr kumimoji="1" lang="en-US" altLang="ja-JP" sz="2400" dirty="0"/>
          </a:p>
          <a:p>
            <a:r>
              <a:rPr kumimoji="1" lang="ja-JP" altLang="en-US" sz="2400" dirty="0"/>
              <a:t>幅広い色を表現する加法混色の一種．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絵具でいろいろな色を混ぜていくと</a:t>
            </a:r>
            <a:endParaRPr kumimoji="1" lang="en-US" altLang="ja-JP" sz="2400" dirty="0"/>
          </a:p>
          <a:p>
            <a:r>
              <a:rPr kumimoji="1" lang="ja-JP" altLang="en-US" sz="2400" dirty="0"/>
              <a:t>最終的には黒になるが，</a:t>
            </a:r>
            <a:endParaRPr kumimoji="1" lang="en-US" altLang="ja-JP" sz="2400" dirty="0"/>
          </a:p>
          <a:p>
            <a:r>
              <a:rPr lang="ja-JP" altLang="en-US" sz="2400" dirty="0"/>
              <a:t>これは最終的に白になる．</a:t>
            </a:r>
            <a:endParaRPr kumimoji="1" lang="en-US" altLang="ja-JP" sz="2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6241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A34993-1AEB-45F4-B429-EAABF8CE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RGB</a:t>
            </a:r>
            <a:r>
              <a:rPr kumimoji="1" lang="ja-JP" altLang="en-US" dirty="0"/>
              <a:t>以外の数値も変えてみよう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7AE0C5-C3CD-49A1-B89E-959205616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148149"/>
            <a:ext cx="10058400" cy="1448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/>
              <a:t>どこを変えたらどんな風に変化した？</a:t>
            </a:r>
            <a:endParaRPr kumimoji="1" lang="en-US" altLang="ja-JP" sz="3600" dirty="0"/>
          </a:p>
          <a:p>
            <a:pPr marL="0" indent="0">
              <a:buNone/>
            </a:pPr>
            <a:r>
              <a:rPr kumimoji="1" lang="ja-JP" altLang="en-US" sz="3600" dirty="0"/>
              <a:t>なんで相変化したと思う？</a:t>
            </a:r>
          </a:p>
        </p:txBody>
      </p:sp>
    </p:spTree>
    <p:extLst>
      <p:ext uri="{BB962C8B-B14F-4D97-AF65-F5344CB8AC3E}">
        <p14:creationId xmlns:p14="http://schemas.microsoft.com/office/powerpoint/2010/main" val="1155402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10996F-A88F-4568-B5CC-46F3729FA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07" y="376464"/>
            <a:ext cx="10058400" cy="1371600"/>
          </a:xfrm>
        </p:spPr>
        <p:txBody>
          <a:bodyPr/>
          <a:lstStyle/>
          <a:p>
            <a:r>
              <a:rPr kumimoji="1" lang="ja-JP" altLang="en-US" dirty="0"/>
              <a:t>円の描き方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14A373-6C4B-48D8-958C-23A044DAE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31" y="1637846"/>
            <a:ext cx="115443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3200" dirty="0"/>
              <a:t>e</a:t>
            </a:r>
            <a:r>
              <a:rPr kumimoji="1" lang="en-US" altLang="ja-JP" sz="3200" dirty="0"/>
              <a:t>llipse(</a:t>
            </a:r>
            <a:r>
              <a:rPr kumimoji="1" lang="ja-JP" altLang="en-US" sz="3200" dirty="0"/>
              <a:t>中心の</a:t>
            </a:r>
            <a:r>
              <a:rPr kumimoji="1" lang="ja-JP" altLang="en-US" sz="3200" dirty="0" err="1"/>
              <a:t>ｘ</a:t>
            </a:r>
            <a:r>
              <a:rPr kumimoji="1" lang="ja-JP" altLang="en-US" sz="3200" dirty="0"/>
              <a:t>座標</a:t>
            </a:r>
            <a:r>
              <a:rPr kumimoji="1" lang="en-US" altLang="ja-JP" sz="3200" dirty="0"/>
              <a:t>,</a:t>
            </a:r>
            <a:r>
              <a:rPr lang="ja-JP" altLang="en-US" sz="3200" dirty="0"/>
              <a:t> 中心の</a:t>
            </a:r>
            <a:r>
              <a:rPr lang="ja-JP" altLang="en-US" sz="3200" dirty="0" err="1"/>
              <a:t>ｙ</a:t>
            </a:r>
            <a:r>
              <a:rPr lang="ja-JP" altLang="en-US" sz="3200" dirty="0"/>
              <a:t>座標</a:t>
            </a:r>
            <a:r>
              <a:rPr lang="en-US" altLang="ja-JP" sz="3200" dirty="0"/>
              <a:t>, </a:t>
            </a:r>
            <a:r>
              <a:rPr lang="ja-JP" altLang="en-US" sz="3200" dirty="0"/>
              <a:t>横の直径</a:t>
            </a:r>
            <a:r>
              <a:rPr lang="en-US" altLang="ja-JP" sz="3200" dirty="0"/>
              <a:t>, </a:t>
            </a:r>
            <a:r>
              <a:rPr lang="ja-JP" altLang="en-US" sz="3200" dirty="0"/>
              <a:t>縦の直径</a:t>
            </a:r>
            <a:r>
              <a:rPr kumimoji="1" lang="en-US" altLang="ja-JP" sz="3200" dirty="0"/>
              <a:t>);</a:t>
            </a:r>
          </a:p>
          <a:p>
            <a:pPr marL="0" indent="0">
              <a:buNone/>
            </a:pPr>
            <a:endParaRPr kumimoji="1" lang="ja-JP" altLang="en-US" sz="32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63F62BE-BC61-4D48-80F3-3EE61829D472}"/>
              </a:ext>
            </a:extLst>
          </p:cNvPr>
          <p:cNvSpPr/>
          <p:nvPr/>
        </p:nvSpPr>
        <p:spPr>
          <a:xfrm>
            <a:off x="4073979" y="3028950"/>
            <a:ext cx="3404507" cy="34045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F3782E-960B-4188-8890-F016AA076673}"/>
              </a:ext>
            </a:extLst>
          </p:cNvPr>
          <p:cNvSpPr txBox="1"/>
          <p:nvPr/>
        </p:nvSpPr>
        <p:spPr>
          <a:xfrm>
            <a:off x="5568483" y="45465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A715FD8-5E47-4045-958C-E4AE518CDD33}"/>
              </a:ext>
            </a:extLst>
          </p:cNvPr>
          <p:cNvCxnSpPr/>
          <p:nvPr/>
        </p:nvCxnSpPr>
        <p:spPr>
          <a:xfrm>
            <a:off x="1665514" y="2702379"/>
            <a:ext cx="8017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9B4BE2D-748C-43D9-BC93-218169F5241D}"/>
              </a:ext>
            </a:extLst>
          </p:cNvPr>
          <p:cNvCxnSpPr>
            <a:cxnSpLocks/>
          </p:cNvCxnSpPr>
          <p:nvPr/>
        </p:nvCxnSpPr>
        <p:spPr>
          <a:xfrm>
            <a:off x="1812471" y="2547257"/>
            <a:ext cx="0" cy="3629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5536EB-DA0E-4F86-BE8B-DB35E8BC88BF}"/>
              </a:ext>
            </a:extLst>
          </p:cNvPr>
          <p:cNvSpPr txBox="1"/>
          <p:nvPr/>
        </p:nvSpPr>
        <p:spPr>
          <a:xfrm>
            <a:off x="9936433" y="25177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Ｘ方向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490881-831D-46AB-B33A-BE1AF29C61C0}"/>
              </a:ext>
            </a:extLst>
          </p:cNvPr>
          <p:cNvSpPr txBox="1"/>
          <p:nvPr/>
        </p:nvSpPr>
        <p:spPr>
          <a:xfrm>
            <a:off x="1414765" y="624879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Y</a:t>
            </a:r>
            <a:r>
              <a:rPr lang="ja-JP" altLang="en-US" dirty="0"/>
              <a:t>方向</a:t>
            </a:r>
            <a:endParaRPr kumimoji="1" lang="ja-JP" altLang="en-US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9B89E9D-A53E-458F-B8FE-3744665E0BED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4073979" y="4731204"/>
            <a:ext cx="34045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D3AD99D-7B58-4E38-BD75-73D4E7B897D2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76233" y="3028950"/>
            <a:ext cx="0" cy="34045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D3A887B-B726-4FCC-9BFC-E48D0D7018EB}"/>
              </a:ext>
            </a:extLst>
          </p:cNvPr>
          <p:cNvSpPr txBox="1"/>
          <p:nvPr/>
        </p:nvSpPr>
        <p:spPr>
          <a:xfrm>
            <a:off x="7686235" y="45465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accent1"/>
                </a:solidFill>
              </a:rPr>
              <a:t>横（ｘ方向）の直径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1CE0CD9-E0CE-478F-8517-0583B50D0184}"/>
              </a:ext>
            </a:extLst>
          </p:cNvPr>
          <p:cNvSpPr txBox="1"/>
          <p:nvPr/>
        </p:nvSpPr>
        <p:spPr>
          <a:xfrm>
            <a:off x="6096000" y="276818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縦</a:t>
            </a:r>
            <a:r>
              <a:rPr kumimoji="1" lang="ja-JP" altLang="en-US" dirty="0">
                <a:solidFill>
                  <a:schemeClr val="accent2"/>
                </a:solidFill>
              </a:rPr>
              <a:t>（</a:t>
            </a:r>
            <a:r>
              <a:rPr lang="ja-JP" altLang="en-US" dirty="0">
                <a:solidFill>
                  <a:schemeClr val="accent2"/>
                </a:solidFill>
              </a:rPr>
              <a:t>ｙ</a:t>
            </a:r>
            <a:r>
              <a:rPr kumimoji="1" lang="ja-JP" altLang="en-US" dirty="0">
                <a:solidFill>
                  <a:schemeClr val="accent2"/>
                </a:solidFill>
              </a:rPr>
              <a:t>方向）の直径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2E7BB72-2526-4841-8B76-F051EABEAE07}"/>
              </a:ext>
            </a:extLst>
          </p:cNvPr>
          <p:cNvSpPr txBox="1"/>
          <p:nvPr/>
        </p:nvSpPr>
        <p:spPr>
          <a:xfrm>
            <a:off x="5776232" y="4105578"/>
            <a:ext cx="179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中心の</a:t>
            </a:r>
            <a:r>
              <a:rPr kumimoji="1" lang="ja-JP" altLang="en-US" dirty="0" err="1"/>
              <a:t>ｘ</a:t>
            </a:r>
            <a:r>
              <a:rPr kumimoji="1" lang="ja-JP" altLang="en-US" dirty="0"/>
              <a:t>座標</a:t>
            </a:r>
            <a:endParaRPr kumimoji="1" lang="en-US" altLang="ja-JP" dirty="0"/>
          </a:p>
          <a:p>
            <a:r>
              <a:rPr lang="ja-JP" altLang="en-US" dirty="0"/>
              <a:t>中心の</a:t>
            </a:r>
            <a:r>
              <a:rPr lang="ja-JP" altLang="en-US" dirty="0" err="1"/>
              <a:t>ｙ</a:t>
            </a:r>
            <a:r>
              <a:rPr lang="ja-JP" altLang="en-US" dirty="0"/>
              <a:t>座標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577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4" descr="屋外, 道路, 木, 人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B5EB1CB-CB1D-4948-9A77-C5A29169F1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78" b="-2"/>
          <a:stretch/>
        </p:blipFill>
        <p:spPr>
          <a:xfrm>
            <a:off x="8521657" y="1295735"/>
            <a:ext cx="2757056" cy="42665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1D1FF4-7F97-4936-9A4C-9FB71D8FB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398423-0A01-45EA-AD7B-5C8E3769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FC532D-C5CB-4AA6-BEE6-F6A8FCC86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伊藤聡子　（いとうさとこ）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52</a:t>
            </a:r>
            <a:r>
              <a:rPr lang="ja-JP" altLang="en-US" dirty="0"/>
              <a:t>期卒業生！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立命館大学情報理工学部情報理工学科知能情報コース</a:t>
            </a:r>
            <a:r>
              <a:rPr lang="en-US" altLang="ja-JP" dirty="0"/>
              <a:t>2</a:t>
            </a:r>
            <a:r>
              <a:rPr lang="ja-JP" altLang="en-US" dirty="0"/>
              <a:t>回生</a:t>
            </a:r>
            <a:endParaRPr lang="en-US" altLang="ja-JP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ja-JP" altLang="en-US" dirty="0"/>
              <a:t>ゲーム作ったり，</a:t>
            </a:r>
            <a:r>
              <a:rPr lang="en-US" altLang="ja-JP" dirty="0"/>
              <a:t>web</a:t>
            </a:r>
            <a:r>
              <a:rPr lang="ja-JP" altLang="en-US" dirty="0"/>
              <a:t>サイトのデザインしたり．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ゲームプログラミングの講師のバイトしてる．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好きなものは，マンガとアニメと韓国アイドル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88474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B49928-1D03-4305-BDC5-791D15081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57" y="368185"/>
            <a:ext cx="10058400" cy="1371600"/>
          </a:xfrm>
        </p:spPr>
        <p:txBody>
          <a:bodyPr/>
          <a:lstStyle/>
          <a:p>
            <a:r>
              <a:rPr kumimoji="1" lang="ja-JP" altLang="en-US" dirty="0"/>
              <a:t>四角の描き方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70BD8C-8F61-42D1-9E02-41AAD537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504" y="1744708"/>
            <a:ext cx="11952496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 err="1"/>
              <a:t>r</a:t>
            </a:r>
            <a:r>
              <a:rPr kumimoji="1" lang="en-US" altLang="ja-JP" sz="3200" dirty="0" err="1"/>
              <a:t>ect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左上頂点の</a:t>
            </a:r>
            <a:r>
              <a:rPr kumimoji="1" lang="ja-JP" altLang="en-US" sz="3200" dirty="0" err="1"/>
              <a:t>ｘ</a:t>
            </a:r>
            <a:r>
              <a:rPr kumimoji="1" lang="ja-JP" altLang="en-US" sz="3200" dirty="0"/>
              <a:t>座標</a:t>
            </a:r>
            <a:r>
              <a:rPr kumimoji="1" lang="en-US" altLang="ja-JP" sz="3200" dirty="0"/>
              <a:t>, </a:t>
            </a:r>
            <a:r>
              <a:rPr lang="ja-JP" altLang="en-US" sz="3200" dirty="0"/>
              <a:t>左</a:t>
            </a:r>
            <a:r>
              <a:rPr kumimoji="1" lang="ja-JP" altLang="en-US" sz="3200" dirty="0"/>
              <a:t>上頂点の</a:t>
            </a:r>
            <a:r>
              <a:rPr kumimoji="1" lang="ja-JP" altLang="en-US" sz="3200" dirty="0" err="1"/>
              <a:t>ｙ</a:t>
            </a:r>
            <a:r>
              <a:rPr kumimoji="1" lang="ja-JP" altLang="en-US" sz="3200" dirty="0"/>
              <a:t>座標</a:t>
            </a:r>
            <a:r>
              <a:rPr kumimoji="1" lang="en-US" altLang="ja-JP" sz="3200" dirty="0"/>
              <a:t>, </a:t>
            </a:r>
            <a:r>
              <a:rPr kumimoji="1" lang="ja-JP" altLang="en-US" sz="3200" dirty="0"/>
              <a:t>横の長さ</a:t>
            </a:r>
            <a:r>
              <a:rPr kumimoji="1" lang="en-US" altLang="ja-JP" sz="3200" dirty="0"/>
              <a:t>, </a:t>
            </a:r>
            <a:r>
              <a:rPr kumimoji="1" lang="ja-JP" altLang="en-US" sz="3200" dirty="0"/>
              <a:t>縦の長さ</a:t>
            </a:r>
            <a:r>
              <a:rPr kumimoji="1" lang="en-US" altLang="ja-JP" sz="3200" dirty="0"/>
              <a:t>);</a:t>
            </a:r>
            <a:endParaRPr kumimoji="1" lang="ja-JP" altLang="en-US" sz="3200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875C58A-1F79-4F0C-A2F8-CEDE0EA33B5E}"/>
              </a:ext>
            </a:extLst>
          </p:cNvPr>
          <p:cNvCxnSpPr/>
          <p:nvPr/>
        </p:nvCxnSpPr>
        <p:spPr>
          <a:xfrm>
            <a:off x="1665514" y="2702379"/>
            <a:ext cx="8017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64866C4-ED93-456A-A8D9-F837789DEDA2}"/>
              </a:ext>
            </a:extLst>
          </p:cNvPr>
          <p:cNvCxnSpPr>
            <a:cxnSpLocks/>
          </p:cNvCxnSpPr>
          <p:nvPr/>
        </p:nvCxnSpPr>
        <p:spPr>
          <a:xfrm>
            <a:off x="1812471" y="2547257"/>
            <a:ext cx="0" cy="3629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61CA08B-2E24-4BBD-868C-9CFF6A400B1F}"/>
              </a:ext>
            </a:extLst>
          </p:cNvPr>
          <p:cNvSpPr txBox="1"/>
          <p:nvPr/>
        </p:nvSpPr>
        <p:spPr>
          <a:xfrm>
            <a:off x="9936433" y="25177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Ｘ方向</a:t>
            </a:r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A019526-307E-40AE-913E-EBFC1B4B75F9}"/>
              </a:ext>
            </a:extLst>
          </p:cNvPr>
          <p:cNvCxnSpPr>
            <a:cxnSpLocks/>
          </p:cNvCxnSpPr>
          <p:nvPr/>
        </p:nvCxnSpPr>
        <p:spPr>
          <a:xfrm>
            <a:off x="4757957" y="3710668"/>
            <a:ext cx="34045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C78305E-E845-430E-891D-1D24D13E3368}"/>
              </a:ext>
            </a:extLst>
          </p:cNvPr>
          <p:cNvCxnSpPr>
            <a:cxnSpLocks/>
          </p:cNvCxnSpPr>
          <p:nvPr/>
        </p:nvCxnSpPr>
        <p:spPr>
          <a:xfrm>
            <a:off x="4757957" y="3829050"/>
            <a:ext cx="0" cy="195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00235D6-EBEB-4DF9-8458-C35245B85ED4}"/>
              </a:ext>
            </a:extLst>
          </p:cNvPr>
          <p:cNvSpPr txBox="1"/>
          <p:nvPr/>
        </p:nvSpPr>
        <p:spPr>
          <a:xfrm>
            <a:off x="5452057" y="31255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accent1"/>
                </a:solidFill>
              </a:rPr>
              <a:t>横（ｘ方向）の長さ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ED3655D-FA2A-4516-97F4-7577F54F3BCE}"/>
              </a:ext>
            </a:extLst>
          </p:cNvPr>
          <p:cNvSpPr txBox="1"/>
          <p:nvPr/>
        </p:nvSpPr>
        <p:spPr>
          <a:xfrm>
            <a:off x="2478591" y="46566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縦</a:t>
            </a:r>
            <a:r>
              <a:rPr kumimoji="1" lang="ja-JP" altLang="en-US" dirty="0">
                <a:solidFill>
                  <a:schemeClr val="accent2"/>
                </a:solidFill>
              </a:rPr>
              <a:t>（</a:t>
            </a:r>
            <a:r>
              <a:rPr lang="ja-JP" altLang="en-US" dirty="0">
                <a:solidFill>
                  <a:schemeClr val="accent2"/>
                </a:solidFill>
              </a:rPr>
              <a:t>ｙ</a:t>
            </a:r>
            <a:r>
              <a:rPr kumimoji="1" lang="ja-JP" altLang="en-US" dirty="0">
                <a:solidFill>
                  <a:schemeClr val="accent2"/>
                </a:solidFill>
              </a:rPr>
              <a:t>方向）の長さ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7C43A4-13F2-47F5-B613-2D69DC586395}"/>
              </a:ext>
            </a:extLst>
          </p:cNvPr>
          <p:cNvSpPr txBox="1"/>
          <p:nvPr/>
        </p:nvSpPr>
        <p:spPr>
          <a:xfrm>
            <a:off x="2786743" y="3255968"/>
            <a:ext cx="213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左上頂点</a:t>
            </a:r>
            <a:r>
              <a:rPr kumimoji="1" lang="ja-JP" altLang="en-US" dirty="0"/>
              <a:t>の</a:t>
            </a:r>
            <a:r>
              <a:rPr kumimoji="1" lang="ja-JP" altLang="en-US" dirty="0" err="1"/>
              <a:t>ｘ</a:t>
            </a:r>
            <a:r>
              <a:rPr kumimoji="1" lang="ja-JP" altLang="en-US" dirty="0"/>
              <a:t>座標</a:t>
            </a:r>
            <a:endParaRPr kumimoji="1" lang="en-US" altLang="ja-JP" dirty="0"/>
          </a:p>
          <a:p>
            <a:r>
              <a:rPr lang="ja-JP" altLang="en-US" dirty="0"/>
              <a:t>左上頂点の</a:t>
            </a:r>
            <a:r>
              <a:rPr lang="ja-JP" altLang="en-US" dirty="0" err="1"/>
              <a:t>ｙ</a:t>
            </a:r>
            <a:r>
              <a:rPr lang="ja-JP" altLang="en-US" dirty="0"/>
              <a:t>座標</a:t>
            </a:r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BFE97FD-2D10-48F4-AADF-0824D202EC19}"/>
              </a:ext>
            </a:extLst>
          </p:cNvPr>
          <p:cNvSpPr/>
          <p:nvPr/>
        </p:nvSpPr>
        <p:spPr>
          <a:xfrm>
            <a:off x="4816929" y="3805245"/>
            <a:ext cx="3345534" cy="1951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4B352F-A9AE-4C5F-9DBA-3C59B49E51B3}"/>
              </a:ext>
            </a:extLst>
          </p:cNvPr>
          <p:cNvSpPr txBox="1"/>
          <p:nvPr/>
        </p:nvSpPr>
        <p:spPr>
          <a:xfrm>
            <a:off x="1414765" y="626909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Y</a:t>
            </a:r>
            <a:r>
              <a:rPr lang="ja-JP" altLang="en-US" dirty="0"/>
              <a:t>方向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5D7E69-A30C-4063-9FFC-FAD9DED7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8" y="285017"/>
            <a:ext cx="10058400" cy="1371600"/>
          </a:xfrm>
        </p:spPr>
        <p:txBody>
          <a:bodyPr/>
          <a:lstStyle/>
          <a:p>
            <a:r>
              <a:rPr kumimoji="1" lang="ja-JP" altLang="en-US" dirty="0"/>
              <a:t>三角の描き方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0719AA-120A-48A7-8C65-15EDCCCC7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068"/>
            <a:ext cx="10902043" cy="17176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ja-JP" sz="3200" dirty="0"/>
              <a:t>Triangle(1</a:t>
            </a:r>
            <a:r>
              <a:rPr kumimoji="1" lang="ja-JP" altLang="en-US" sz="3200" dirty="0"/>
              <a:t>つ目の頂点の</a:t>
            </a:r>
            <a:r>
              <a:rPr kumimoji="1" lang="ja-JP" altLang="en-US" sz="3200" dirty="0" err="1"/>
              <a:t>ｘ</a:t>
            </a:r>
            <a:r>
              <a:rPr kumimoji="1" lang="ja-JP" altLang="en-US" sz="3200" dirty="0"/>
              <a:t>座標</a:t>
            </a:r>
            <a:r>
              <a:rPr kumimoji="1" lang="en-US" altLang="ja-JP" sz="3200" dirty="0"/>
              <a:t>, 1</a:t>
            </a:r>
            <a:r>
              <a:rPr kumimoji="1" lang="ja-JP" altLang="en-US" sz="3200" dirty="0"/>
              <a:t>つ目の頂点の</a:t>
            </a:r>
            <a:r>
              <a:rPr kumimoji="1" lang="ja-JP" altLang="en-US" sz="3200" dirty="0" err="1"/>
              <a:t>ｙ</a:t>
            </a:r>
            <a:r>
              <a:rPr kumimoji="1" lang="ja-JP" altLang="en-US" sz="3200" dirty="0"/>
              <a:t>座標</a:t>
            </a:r>
            <a:r>
              <a:rPr kumimoji="1" lang="en-US" altLang="ja-JP" sz="3200" dirty="0"/>
              <a:t>, </a:t>
            </a:r>
          </a:p>
          <a:p>
            <a:pPr marL="0" indent="0">
              <a:buNone/>
            </a:pPr>
            <a:r>
              <a:rPr kumimoji="1" lang="en-US" altLang="ja-JP" sz="3200" dirty="0"/>
              <a:t>		</a:t>
            </a:r>
            <a:r>
              <a:rPr kumimoji="1" lang="ja-JP" altLang="en-US" sz="3200" dirty="0"/>
              <a:t>２</a:t>
            </a:r>
            <a:r>
              <a:rPr lang="ja-JP" altLang="en-US" sz="3200" dirty="0"/>
              <a:t>つ目の頂点の</a:t>
            </a:r>
            <a:r>
              <a:rPr lang="ja-JP" altLang="en-US" sz="3200" dirty="0" err="1"/>
              <a:t>ｘ</a:t>
            </a:r>
            <a:r>
              <a:rPr lang="ja-JP" altLang="en-US" sz="3200" dirty="0"/>
              <a:t>座標</a:t>
            </a:r>
            <a:r>
              <a:rPr kumimoji="1" lang="en-US" altLang="ja-JP" sz="3200" dirty="0"/>
              <a:t>, </a:t>
            </a:r>
            <a:r>
              <a:rPr kumimoji="1" lang="ja-JP" altLang="en-US" sz="3200" dirty="0"/>
              <a:t>２</a:t>
            </a:r>
            <a:r>
              <a:rPr lang="ja-JP" altLang="en-US" sz="3200" dirty="0"/>
              <a:t>つ目の頂点の</a:t>
            </a:r>
            <a:r>
              <a:rPr lang="ja-JP" altLang="en-US" sz="3200" dirty="0" err="1"/>
              <a:t>ｙ</a:t>
            </a:r>
            <a:r>
              <a:rPr lang="ja-JP" altLang="en-US" sz="3200" dirty="0"/>
              <a:t>座標</a:t>
            </a:r>
            <a:r>
              <a:rPr kumimoji="1" lang="en-US" altLang="ja-JP" sz="3200" dirty="0"/>
              <a:t>, </a:t>
            </a:r>
          </a:p>
          <a:p>
            <a:pPr marL="0" indent="0">
              <a:buNone/>
            </a:pPr>
            <a:r>
              <a:rPr kumimoji="1" lang="en-US" altLang="ja-JP" sz="3200" dirty="0"/>
              <a:t>		</a:t>
            </a:r>
            <a:r>
              <a:rPr kumimoji="1" lang="ja-JP" altLang="en-US" sz="3200" dirty="0"/>
              <a:t>３</a:t>
            </a:r>
            <a:r>
              <a:rPr lang="ja-JP" altLang="en-US" sz="3200" dirty="0"/>
              <a:t>つ目の頂点の</a:t>
            </a:r>
            <a:r>
              <a:rPr lang="ja-JP" altLang="en-US" sz="3200" dirty="0" err="1"/>
              <a:t>ｘ</a:t>
            </a:r>
            <a:r>
              <a:rPr lang="ja-JP" altLang="en-US" sz="3200" dirty="0"/>
              <a:t>座標</a:t>
            </a:r>
            <a:r>
              <a:rPr kumimoji="1" lang="en-US" altLang="ja-JP" sz="3200" dirty="0"/>
              <a:t>, </a:t>
            </a:r>
            <a:r>
              <a:rPr kumimoji="1" lang="ja-JP" altLang="en-US" sz="3200" dirty="0"/>
              <a:t>３</a:t>
            </a:r>
            <a:r>
              <a:rPr lang="ja-JP" altLang="en-US" sz="3200" dirty="0"/>
              <a:t>つ目の頂点の</a:t>
            </a:r>
            <a:r>
              <a:rPr lang="ja-JP" altLang="en-US" sz="3200" dirty="0" err="1"/>
              <a:t>ｙ</a:t>
            </a:r>
            <a:r>
              <a:rPr lang="ja-JP" altLang="en-US" sz="3200" dirty="0"/>
              <a:t>座標</a:t>
            </a:r>
            <a:r>
              <a:rPr kumimoji="1" lang="en-US" altLang="ja-JP" sz="3200" dirty="0"/>
              <a:t>);</a:t>
            </a:r>
            <a:endParaRPr kumimoji="1" lang="ja-JP" altLang="en-US" sz="3200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F0AC7C12-44E2-4EA8-9BA5-E9E72C4633D7}"/>
              </a:ext>
            </a:extLst>
          </p:cNvPr>
          <p:cNvCxnSpPr/>
          <p:nvPr/>
        </p:nvCxnSpPr>
        <p:spPr>
          <a:xfrm>
            <a:off x="1767567" y="3429000"/>
            <a:ext cx="8017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9A9339B-D898-4A72-A1D0-8EF8ED9D21CB}"/>
              </a:ext>
            </a:extLst>
          </p:cNvPr>
          <p:cNvCxnSpPr>
            <a:cxnSpLocks/>
          </p:cNvCxnSpPr>
          <p:nvPr/>
        </p:nvCxnSpPr>
        <p:spPr>
          <a:xfrm>
            <a:off x="2049235" y="2988423"/>
            <a:ext cx="0" cy="304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64C6EA-9E79-42D2-8C67-EC02B7EA59A4}"/>
              </a:ext>
            </a:extLst>
          </p:cNvPr>
          <p:cNvSpPr txBox="1"/>
          <p:nvPr/>
        </p:nvSpPr>
        <p:spPr>
          <a:xfrm>
            <a:off x="5342179" y="3596432"/>
            <a:ext cx="262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</a:rPr>
              <a:t>1</a:t>
            </a:r>
            <a:r>
              <a:rPr lang="ja-JP" altLang="en-US" dirty="0">
                <a:solidFill>
                  <a:schemeClr val="accent2"/>
                </a:solidFill>
              </a:rPr>
              <a:t>つ目の頂点</a:t>
            </a:r>
            <a:r>
              <a:rPr kumimoji="1" lang="ja-JP" altLang="en-US" dirty="0">
                <a:solidFill>
                  <a:schemeClr val="accent2"/>
                </a:solidFill>
              </a:rPr>
              <a:t>の</a:t>
            </a:r>
            <a:r>
              <a:rPr kumimoji="1" lang="ja-JP" altLang="en-US" dirty="0" err="1">
                <a:solidFill>
                  <a:schemeClr val="accent2"/>
                </a:solidFill>
              </a:rPr>
              <a:t>ｘ</a:t>
            </a:r>
            <a:r>
              <a:rPr kumimoji="1" lang="ja-JP" altLang="en-US" dirty="0">
                <a:solidFill>
                  <a:schemeClr val="accent2"/>
                </a:solidFill>
              </a:rPr>
              <a:t>座標</a:t>
            </a:r>
            <a:endParaRPr kumimoji="1" lang="en-US" altLang="ja-JP" dirty="0">
              <a:solidFill>
                <a:schemeClr val="accent2"/>
              </a:solidFill>
            </a:endParaRPr>
          </a:p>
          <a:p>
            <a:r>
              <a:rPr lang="en-US" altLang="ja-JP" dirty="0">
                <a:solidFill>
                  <a:schemeClr val="accent2"/>
                </a:solidFill>
              </a:rPr>
              <a:t>1</a:t>
            </a:r>
            <a:r>
              <a:rPr lang="ja-JP" altLang="en-US" dirty="0">
                <a:solidFill>
                  <a:schemeClr val="accent2"/>
                </a:solidFill>
              </a:rPr>
              <a:t>つ目の頂点の</a:t>
            </a:r>
            <a:r>
              <a:rPr lang="ja-JP" altLang="en-US" dirty="0" err="1">
                <a:solidFill>
                  <a:schemeClr val="accent2"/>
                </a:solidFill>
              </a:rPr>
              <a:t>ｙ</a:t>
            </a:r>
            <a:r>
              <a:rPr lang="ja-JP" altLang="en-US" dirty="0">
                <a:solidFill>
                  <a:schemeClr val="accent2"/>
                </a:solidFill>
              </a:rPr>
              <a:t>座標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BC96B7B-9A10-4C57-B3B2-7603956673D1}"/>
              </a:ext>
            </a:extLst>
          </p:cNvPr>
          <p:cNvSpPr txBox="1"/>
          <p:nvPr/>
        </p:nvSpPr>
        <p:spPr>
          <a:xfrm>
            <a:off x="1651529" y="616215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Y</a:t>
            </a:r>
            <a:r>
              <a:rPr lang="ja-JP" altLang="en-US" dirty="0"/>
              <a:t>方向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E12FF9C-72FA-4C9C-949D-56D7A82EA4FE}"/>
              </a:ext>
            </a:extLst>
          </p:cNvPr>
          <p:cNvSpPr txBox="1"/>
          <p:nvPr/>
        </p:nvSpPr>
        <p:spPr>
          <a:xfrm>
            <a:off x="9985851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Ｘ方向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1FA2EA4-3F2E-4ACA-8AAB-9CFE6FB20376}"/>
              </a:ext>
            </a:extLst>
          </p:cNvPr>
          <p:cNvSpPr txBox="1"/>
          <p:nvPr/>
        </p:nvSpPr>
        <p:spPr>
          <a:xfrm>
            <a:off x="2957517" y="5786831"/>
            <a:ext cx="262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２つ目の頂点のｘ座標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ja-JP" altLang="en-US" dirty="0">
                <a:solidFill>
                  <a:schemeClr val="accent1"/>
                </a:solidFill>
              </a:rPr>
              <a:t>２つ目の頂点の</a:t>
            </a:r>
            <a:r>
              <a:rPr lang="ja-JP" altLang="en-US" dirty="0" err="1">
                <a:solidFill>
                  <a:schemeClr val="accent1"/>
                </a:solidFill>
              </a:rPr>
              <a:t>ｙ</a:t>
            </a:r>
            <a:r>
              <a:rPr lang="ja-JP" altLang="en-US" dirty="0">
                <a:solidFill>
                  <a:schemeClr val="accent1"/>
                </a:solidFill>
              </a:rPr>
              <a:t>座標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4A3516C-8D98-4B5B-BE79-6356D6E4ABCE}"/>
              </a:ext>
            </a:extLst>
          </p:cNvPr>
          <p:cNvSpPr txBox="1"/>
          <p:nvPr/>
        </p:nvSpPr>
        <p:spPr>
          <a:xfrm>
            <a:off x="7712193" y="5786832"/>
            <a:ext cx="262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３つ目の頂点</a:t>
            </a:r>
            <a:r>
              <a:rPr kumimoji="1" lang="ja-JP" altLang="en-US" dirty="0">
                <a:solidFill>
                  <a:schemeClr val="accent6"/>
                </a:solidFill>
              </a:rPr>
              <a:t>の</a:t>
            </a:r>
            <a:r>
              <a:rPr kumimoji="1" lang="ja-JP" altLang="en-US" dirty="0" err="1">
                <a:solidFill>
                  <a:schemeClr val="accent6"/>
                </a:solidFill>
              </a:rPr>
              <a:t>ｘ</a:t>
            </a:r>
            <a:r>
              <a:rPr kumimoji="1" lang="ja-JP" altLang="en-US" dirty="0">
                <a:solidFill>
                  <a:schemeClr val="accent6"/>
                </a:solidFill>
              </a:rPr>
              <a:t>座標</a:t>
            </a:r>
            <a:endParaRPr kumimoji="1" lang="en-US" altLang="ja-JP" dirty="0">
              <a:solidFill>
                <a:schemeClr val="accent6"/>
              </a:solidFill>
            </a:endParaRPr>
          </a:p>
          <a:p>
            <a:r>
              <a:rPr lang="ja-JP" altLang="en-US" dirty="0">
                <a:solidFill>
                  <a:schemeClr val="accent6"/>
                </a:solidFill>
              </a:rPr>
              <a:t>３つ目の頂点の</a:t>
            </a:r>
            <a:r>
              <a:rPr lang="ja-JP" altLang="en-US" dirty="0" err="1">
                <a:solidFill>
                  <a:schemeClr val="accent6"/>
                </a:solidFill>
              </a:rPr>
              <a:t>ｙ</a:t>
            </a:r>
            <a:r>
              <a:rPr lang="ja-JP" altLang="en-US" dirty="0">
                <a:solidFill>
                  <a:schemeClr val="accent6"/>
                </a:solidFill>
              </a:rPr>
              <a:t>座標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237AD804-6163-422C-A878-75DD0A267AB4}"/>
              </a:ext>
            </a:extLst>
          </p:cNvPr>
          <p:cNvSpPr/>
          <p:nvPr/>
        </p:nvSpPr>
        <p:spPr>
          <a:xfrm>
            <a:off x="5434387" y="4235451"/>
            <a:ext cx="2277806" cy="1855335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C1F2873-5501-48DF-AA9B-BC27C2875093}"/>
              </a:ext>
            </a:extLst>
          </p:cNvPr>
          <p:cNvSpPr txBox="1"/>
          <p:nvPr/>
        </p:nvSpPr>
        <p:spPr>
          <a:xfrm>
            <a:off x="6214067" y="3919597"/>
            <a:ext cx="3184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>
                <a:solidFill>
                  <a:schemeClr val="accent2"/>
                </a:solidFill>
              </a:rPr>
              <a:t>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8D19923-9CCB-4A58-97DE-2AF43F6660A5}"/>
              </a:ext>
            </a:extLst>
          </p:cNvPr>
          <p:cNvSpPr txBox="1"/>
          <p:nvPr/>
        </p:nvSpPr>
        <p:spPr>
          <a:xfrm>
            <a:off x="5075805" y="5753887"/>
            <a:ext cx="3184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>
                <a:solidFill>
                  <a:schemeClr val="accent1"/>
                </a:solidFill>
              </a:rPr>
              <a:t>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F2988D0-8BE3-4F37-9A18-BC745C54FB6B}"/>
              </a:ext>
            </a:extLst>
          </p:cNvPr>
          <p:cNvSpPr txBox="1"/>
          <p:nvPr/>
        </p:nvSpPr>
        <p:spPr>
          <a:xfrm>
            <a:off x="7338337" y="5762050"/>
            <a:ext cx="3184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>
                <a:solidFill>
                  <a:schemeClr val="accent6"/>
                </a:solidFill>
              </a:rPr>
              <a:t>・</a:t>
            </a:r>
          </a:p>
        </p:txBody>
      </p:sp>
    </p:spTree>
    <p:extLst>
      <p:ext uri="{BB962C8B-B14F-4D97-AF65-F5344CB8AC3E}">
        <p14:creationId xmlns:p14="http://schemas.microsoft.com/office/powerpoint/2010/main" val="2170698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A4ECA1-A7CC-44D6-A6DD-265F0B643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79" y="567418"/>
            <a:ext cx="10058400" cy="1371600"/>
          </a:xfrm>
        </p:spPr>
        <p:txBody>
          <a:bodyPr/>
          <a:lstStyle/>
          <a:p>
            <a:r>
              <a:rPr lang="en-US" altLang="ja-JP" dirty="0"/>
              <a:t>v</a:t>
            </a:r>
            <a:r>
              <a:rPr kumimoji="1" lang="en-US" altLang="ja-JP" dirty="0"/>
              <a:t>oid</a:t>
            </a:r>
            <a:r>
              <a:rPr kumimoji="1" lang="ja-JP" altLang="en-US" dirty="0"/>
              <a:t>と関数</a:t>
            </a:r>
          </a:p>
        </p:txBody>
      </p:sp>
      <p:pic>
        <p:nvPicPr>
          <p:cNvPr id="5" name="コンテンツ プレースホルダー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8B558F25-254F-44E0-9B59-EA94A5BC6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135" y="1255036"/>
            <a:ext cx="6357505" cy="4960370"/>
          </a:xfr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41691935-B3FC-4532-B103-CA80120B1A54}"/>
              </a:ext>
            </a:extLst>
          </p:cNvPr>
          <p:cNvSpPr/>
          <p:nvPr/>
        </p:nvSpPr>
        <p:spPr>
          <a:xfrm>
            <a:off x="5559879" y="1738993"/>
            <a:ext cx="536121" cy="4000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2079D1B3-BC99-4B3A-9C4E-4B8E83101384}"/>
              </a:ext>
            </a:extLst>
          </p:cNvPr>
          <p:cNvSpPr/>
          <p:nvPr/>
        </p:nvSpPr>
        <p:spPr>
          <a:xfrm>
            <a:off x="5559879" y="2551460"/>
            <a:ext cx="536121" cy="4000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E9E688-7C48-42D3-AB0C-083436C017F9}"/>
              </a:ext>
            </a:extLst>
          </p:cNvPr>
          <p:cNvSpPr txBox="1"/>
          <p:nvPr/>
        </p:nvSpPr>
        <p:spPr>
          <a:xfrm>
            <a:off x="296418" y="222829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複数の処理をまとめたもの</a:t>
            </a:r>
            <a:endParaRPr kumimoji="1" lang="en-US" altLang="ja-JP" dirty="0"/>
          </a:p>
          <a:p>
            <a:r>
              <a:rPr kumimoji="1" lang="ja-JP" altLang="en-US" dirty="0"/>
              <a:t>物によっては決まった役割をもっているものも．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765AD4E-C1D1-4C8E-95DB-9B6AE05711A2}"/>
              </a:ext>
            </a:extLst>
          </p:cNvPr>
          <p:cNvSpPr txBox="1"/>
          <p:nvPr/>
        </p:nvSpPr>
        <p:spPr>
          <a:xfrm>
            <a:off x="296417" y="3754046"/>
            <a:ext cx="5032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setup</a:t>
            </a:r>
          </a:p>
          <a:p>
            <a:r>
              <a:rPr kumimoji="1" lang="ja-JP" altLang="en-US" dirty="0"/>
              <a:t>図形の描画をするための設定などを書くところ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draw</a:t>
            </a:r>
          </a:p>
          <a:p>
            <a:r>
              <a:rPr kumimoji="1" lang="ja-JP" altLang="en-US" dirty="0"/>
              <a:t>描画する図形のプログラミングを書くところ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981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F39BC2-8CF2-41B1-AE30-1E182FC0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自由に描く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A723FB-EE53-4FBF-AD7B-BAE586896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1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398423-0A01-45EA-AD7B-5C8E3769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ja-JP" altLang="en-US" dirty="0"/>
              <a:t>スペシャルサポーター</a:t>
            </a:r>
            <a:endParaRPr kumimoji="1" lang="ja-JP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FC532D-C5CB-4AA6-BEE6-F6A8FCC86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021" y="2386776"/>
            <a:ext cx="8164286" cy="2503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藤原浩一　（ふじわらこういち）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立命館大学情報理工学部情報理工学科セキュリティネットワークコース</a:t>
            </a:r>
            <a:r>
              <a:rPr lang="en-US" altLang="ja-JP" dirty="0"/>
              <a:t>2</a:t>
            </a:r>
            <a:r>
              <a:rPr lang="ja-JP" altLang="en-US" dirty="0"/>
              <a:t>回生</a:t>
            </a:r>
            <a:endParaRPr lang="en-US" altLang="ja-JP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図 3" descr="人, 建物, 立っている, 屋外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0108051-EC86-40A6-ADB3-A76182992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0"/>
          <a:stretch/>
        </p:blipFill>
        <p:spPr>
          <a:xfrm>
            <a:off x="8779415" y="1295735"/>
            <a:ext cx="2785643" cy="426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1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22229D-CF37-4641-9332-4C3C82A9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58" y="491546"/>
            <a:ext cx="10058400" cy="1371600"/>
          </a:xfrm>
        </p:spPr>
        <p:txBody>
          <a:bodyPr/>
          <a:lstStyle/>
          <a:p>
            <a:r>
              <a:rPr kumimoji="1" lang="ja-JP" altLang="en-US" dirty="0"/>
              <a:t>進学</a:t>
            </a:r>
          </a:p>
        </p:txBody>
      </p:sp>
      <p:pic>
        <p:nvPicPr>
          <p:cNvPr id="5" name="コンテンツ プレースホルダー 4" descr="テーブル が含まれている画像&#10;&#10;高い精度で生成された説明">
            <a:extLst>
              <a:ext uri="{FF2B5EF4-FFF2-40B4-BE49-F238E27FC236}">
                <a16:creationId xmlns:a16="http://schemas.microsoft.com/office/drawing/2014/main" id="{281E8F6E-C915-4A3D-9381-F64B0859C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307431"/>
            <a:ext cx="3810000" cy="3524250"/>
          </a:xfrm>
        </p:spPr>
      </p:pic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C345459B-AF51-43CB-97A8-E3B853E1CE35}"/>
              </a:ext>
            </a:extLst>
          </p:cNvPr>
          <p:cNvSpPr/>
          <p:nvPr/>
        </p:nvSpPr>
        <p:spPr>
          <a:xfrm>
            <a:off x="7919358" y="441552"/>
            <a:ext cx="3584121" cy="2498271"/>
          </a:xfrm>
          <a:prstGeom prst="cloudCallout">
            <a:avLst>
              <a:gd name="adj1" fmla="val -64796"/>
              <a:gd name="adj2" fmla="val 557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思考の吹き出し: 雲形 6">
            <a:extLst>
              <a:ext uri="{FF2B5EF4-FFF2-40B4-BE49-F238E27FC236}">
                <a16:creationId xmlns:a16="http://schemas.microsoft.com/office/drawing/2014/main" id="{261BEBCE-8D6B-4108-9F6E-8169DCB95935}"/>
              </a:ext>
            </a:extLst>
          </p:cNvPr>
          <p:cNvSpPr/>
          <p:nvPr/>
        </p:nvSpPr>
        <p:spPr>
          <a:xfrm>
            <a:off x="89807" y="1503023"/>
            <a:ext cx="3224893" cy="2498271"/>
          </a:xfrm>
          <a:prstGeom prst="cloudCallout">
            <a:avLst>
              <a:gd name="adj1" fmla="val 71302"/>
              <a:gd name="adj2" fmla="val 272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思考の吹き出し: 雲形 7">
            <a:extLst>
              <a:ext uri="{FF2B5EF4-FFF2-40B4-BE49-F238E27FC236}">
                <a16:creationId xmlns:a16="http://schemas.microsoft.com/office/drawing/2014/main" id="{96B07E59-92EE-4063-A3E8-28C537F3E255}"/>
              </a:ext>
            </a:extLst>
          </p:cNvPr>
          <p:cNvSpPr/>
          <p:nvPr/>
        </p:nvSpPr>
        <p:spPr>
          <a:xfrm>
            <a:off x="462643" y="4253025"/>
            <a:ext cx="3290207" cy="2498271"/>
          </a:xfrm>
          <a:prstGeom prst="cloudCallout">
            <a:avLst>
              <a:gd name="adj1" fmla="val 77754"/>
              <a:gd name="adj2" fmla="val -227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思考の吹き出し: 雲形 8">
            <a:extLst>
              <a:ext uri="{FF2B5EF4-FFF2-40B4-BE49-F238E27FC236}">
                <a16:creationId xmlns:a16="http://schemas.microsoft.com/office/drawing/2014/main" id="{E2F4E1EF-852B-4A3C-AB60-26D46882E498}"/>
              </a:ext>
            </a:extLst>
          </p:cNvPr>
          <p:cNvSpPr/>
          <p:nvPr/>
        </p:nvSpPr>
        <p:spPr>
          <a:xfrm>
            <a:off x="8300358" y="3851502"/>
            <a:ext cx="3584121" cy="2498271"/>
          </a:xfrm>
          <a:prstGeom prst="cloudCallout">
            <a:avLst>
              <a:gd name="adj1" fmla="val -68896"/>
              <a:gd name="adj2" fmla="val -350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8492A47-02D8-49E2-B684-5CF537F682C4}"/>
              </a:ext>
            </a:extLst>
          </p:cNvPr>
          <p:cNvSpPr txBox="1"/>
          <p:nvPr/>
        </p:nvSpPr>
        <p:spPr>
          <a:xfrm>
            <a:off x="455758" y="255210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どの大学がいいの？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BCB84E-98A0-4E02-A518-7A29BCA23A76}"/>
              </a:ext>
            </a:extLst>
          </p:cNvPr>
          <p:cNvSpPr txBox="1"/>
          <p:nvPr/>
        </p:nvSpPr>
        <p:spPr>
          <a:xfrm>
            <a:off x="8541867" y="142907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理系？文系？</a:t>
            </a:r>
            <a:endParaRPr kumimoji="1" lang="ja-JP" altLang="en-US" sz="2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D959FE8-A83E-4294-9EA7-570FC7A8970A}"/>
              </a:ext>
            </a:extLst>
          </p:cNvPr>
          <p:cNvSpPr txBox="1"/>
          <p:nvPr/>
        </p:nvSpPr>
        <p:spPr>
          <a:xfrm>
            <a:off x="861251" y="530210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就職に有利なのは？</a:t>
            </a:r>
            <a:endParaRPr kumimoji="1" lang="ja-JP" altLang="en-US" sz="20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BBC9F94-D1C5-4766-83C3-5E7FBBDD643C}"/>
              </a:ext>
            </a:extLst>
          </p:cNvPr>
          <p:cNvSpPr txBox="1"/>
          <p:nvPr/>
        </p:nvSpPr>
        <p:spPr>
          <a:xfrm>
            <a:off x="8856601" y="486980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何がやりたいの？</a:t>
            </a:r>
          </a:p>
        </p:txBody>
      </p:sp>
    </p:spTree>
    <p:extLst>
      <p:ext uri="{BB962C8B-B14F-4D97-AF65-F5344CB8AC3E}">
        <p14:creationId xmlns:p14="http://schemas.microsoft.com/office/powerpoint/2010/main" val="85106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9246F2-B463-4D48-AE4F-574A295B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で，結局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02AD70-1CAD-4908-936F-BC7198588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6244"/>
            <a:ext cx="10515600" cy="32820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800" dirty="0"/>
              <a:t>パソコン好き．ゲーム好き</a:t>
            </a:r>
            <a:endParaRPr kumimoji="1" lang="en-US" altLang="ja-JP" sz="2800" dirty="0"/>
          </a:p>
          <a:p>
            <a:pPr marL="0" indent="0" algn="ctr">
              <a:buNone/>
            </a:pPr>
            <a:r>
              <a:rPr lang="ja-JP" altLang="en-US" sz="2800" dirty="0"/>
              <a:t>↓</a:t>
            </a:r>
            <a:endParaRPr lang="en-US" altLang="ja-JP" sz="2800" dirty="0"/>
          </a:p>
          <a:p>
            <a:pPr marL="0" indent="0" algn="ctr">
              <a:buNone/>
            </a:pPr>
            <a:r>
              <a:rPr lang="en-US" altLang="ja-JP" sz="2800" dirty="0"/>
              <a:t>VR</a:t>
            </a:r>
            <a:r>
              <a:rPr lang="ja-JP" altLang="en-US" sz="2800" dirty="0"/>
              <a:t>とか，</a:t>
            </a:r>
            <a:r>
              <a:rPr lang="en-US" altLang="ja-JP" sz="2800" dirty="0"/>
              <a:t>AI</a:t>
            </a:r>
            <a:r>
              <a:rPr lang="ja-JP" altLang="en-US" sz="2800" dirty="0"/>
              <a:t>とか気になる</a:t>
            </a:r>
            <a:endParaRPr lang="en-US" altLang="ja-JP" sz="2800" dirty="0"/>
          </a:p>
          <a:p>
            <a:pPr marL="0" indent="0" algn="ctr">
              <a:buNone/>
            </a:pPr>
            <a:r>
              <a:rPr kumimoji="1" lang="ja-JP" altLang="en-US" sz="2800" dirty="0"/>
              <a:t>↓</a:t>
            </a:r>
            <a:endParaRPr kumimoji="1" lang="en-US" altLang="ja-JP" sz="2800" dirty="0"/>
          </a:p>
          <a:p>
            <a:pPr marL="0" indent="0" algn="ctr">
              <a:buNone/>
            </a:pPr>
            <a:r>
              <a:rPr lang="ja-JP" altLang="en-US" sz="2800" dirty="0"/>
              <a:t>じゃあ，コンピュータ系（情報系）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5874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29750C-AFAC-407D-A268-D62CA083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E75CDD-7F2C-4216-B688-9CEC97D26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844143" cy="393192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立命館大学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びわこく</a:t>
            </a:r>
            <a:r>
              <a:rPr kumimoji="1" lang="ja-JP" altLang="en-US" dirty="0" err="1"/>
              <a:t>さつ</a:t>
            </a:r>
            <a:r>
              <a:rPr kumimoji="1" lang="ja-JP" altLang="en-US" dirty="0"/>
              <a:t>キャンパス（</a:t>
            </a:r>
            <a:r>
              <a:rPr kumimoji="1" lang="en-US" altLang="ja-JP" dirty="0"/>
              <a:t>BKC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東京ドーム</a:t>
            </a:r>
            <a:r>
              <a:rPr kumimoji="1" lang="en-US" altLang="ja-JP" dirty="0"/>
              <a:t>14.5</a:t>
            </a:r>
            <a:r>
              <a:rPr kumimoji="1" lang="ja-JP" altLang="en-US" dirty="0"/>
              <a:t>個分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（ディズニーランドは</a:t>
            </a:r>
            <a:r>
              <a:rPr lang="en-US" altLang="ja-JP" dirty="0"/>
              <a:t>10.9</a:t>
            </a:r>
            <a:r>
              <a:rPr lang="ja-JP" altLang="en-US" dirty="0"/>
              <a:t>個分）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（ユニバーサルスタジオジャパンは</a:t>
            </a:r>
            <a:r>
              <a:rPr kumimoji="1" lang="en-US" altLang="ja-JP" dirty="0"/>
              <a:t>8.3</a:t>
            </a:r>
            <a:r>
              <a:rPr kumimoji="1" lang="ja-JP" altLang="en-US" dirty="0"/>
              <a:t>個分）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BKC</a:t>
            </a:r>
            <a:r>
              <a:rPr lang="ja-JP" altLang="en-US" dirty="0"/>
              <a:t>はユニバ</a:t>
            </a:r>
            <a:r>
              <a:rPr lang="en-US" altLang="ja-JP" dirty="0"/>
              <a:t>1.7</a:t>
            </a:r>
            <a:r>
              <a:rPr lang="ja-JP" altLang="en-US" dirty="0"/>
              <a:t>個分！！！</a:t>
            </a:r>
            <a:endParaRPr kumimoji="1" lang="ja-JP" altLang="en-US" dirty="0"/>
          </a:p>
        </p:txBody>
      </p:sp>
      <p:pic>
        <p:nvPicPr>
          <p:cNvPr id="5" name="図 4" descr="空, 屋外 が含まれている画像&#10;&#10;非常に高い精度で生成された説明">
            <a:extLst>
              <a:ext uri="{FF2B5EF4-FFF2-40B4-BE49-F238E27FC236}">
                <a16:creationId xmlns:a16="http://schemas.microsoft.com/office/drawing/2014/main" id="{92EB9D7A-B8AD-487B-BCCB-1DF6FA695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43" y="1920240"/>
            <a:ext cx="589788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7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326E77-5FE1-49A1-BFF3-F2C5639D8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授業（風景）</a:t>
            </a:r>
            <a:endParaRPr kumimoji="1" lang="ja-JP" altLang="en-US" dirty="0"/>
          </a:p>
        </p:txBody>
      </p:sp>
      <p:pic>
        <p:nvPicPr>
          <p:cNvPr id="5" name="コンテンツ プレースホルダー 4" descr="室内, 天井, 空港, 床 が含まれている画像&#10;&#10;非常に高い精度で生成された説明">
            <a:extLst>
              <a:ext uri="{FF2B5EF4-FFF2-40B4-BE49-F238E27FC236}">
                <a16:creationId xmlns:a16="http://schemas.microsoft.com/office/drawing/2014/main" id="{3AF9751B-3B03-4AB3-B68A-65152566F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4" y="2361548"/>
            <a:ext cx="5009376" cy="3757032"/>
          </a:xfrm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420A532-9FAF-4C88-BB1F-AB987E974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4" b="10000"/>
          <a:stretch/>
        </p:blipFill>
        <p:spPr>
          <a:xfrm>
            <a:off x="7650681" y="250243"/>
            <a:ext cx="3703119" cy="635751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880ACF-5B2E-4D32-94F4-FF1A86506422}"/>
              </a:ext>
            </a:extLst>
          </p:cNvPr>
          <p:cNvSpPr txBox="1"/>
          <p:nvPr/>
        </p:nvSpPr>
        <p:spPr>
          <a:xfrm>
            <a:off x="8069373" y="768499"/>
            <a:ext cx="299669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9:00</a:t>
            </a:r>
            <a:r>
              <a:rPr kumimoji="1" lang="ja-JP" altLang="en-US" sz="4000" dirty="0"/>
              <a:t>～</a:t>
            </a:r>
            <a:r>
              <a:rPr kumimoji="1" lang="en-US" altLang="ja-JP" sz="4000" dirty="0"/>
              <a:t>10:30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896801-E347-4728-BC46-264AE386F982}"/>
              </a:ext>
            </a:extLst>
          </p:cNvPr>
          <p:cNvSpPr txBox="1"/>
          <p:nvPr/>
        </p:nvSpPr>
        <p:spPr>
          <a:xfrm>
            <a:off x="7848937" y="1900614"/>
            <a:ext cx="328472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4000" dirty="0"/>
              <a:t>10:40</a:t>
            </a:r>
            <a:r>
              <a:rPr kumimoji="1" lang="ja-JP" altLang="en-US" sz="4000" dirty="0"/>
              <a:t>～</a:t>
            </a:r>
            <a:r>
              <a:rPr lang="en-US" altLang="ja-JP" sz="4000" dirty="0"/>
              <a:t>12:10</a:t>
            </a:r>
            <a:endParaRPr kumimoji="1" lang="ja-JP" altLang="en-US" sz="4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4C27474-670D-4140-87AA-9C3BA6F6D366}"/>
              </a:ext>
            </a:extLst>
          </p:cNvPr>
          <p:cNvSpPr txBox="1"/>
          <p:nvPr/>
        </p:nvSpPr>
        <p:spPr>
          <a:xfrm>
            <a:off x="7848937" y="2863896"/>
            <a:ext cx="328472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13:00</a:t>
            </a:r>
            <a:r>
              <a:rPr kumimoji="1" lang="ja-JP" altLang="en-US" sz="4000" dirty="0"/>
              <a:t>～</a:t>
            </a:r>
            <a:r>
              <a:rPr kumimoji="1" lang="en-US" altLang="ja-JP" sz="4000" dirty="0"/>
              <a:t>14:30</a:t>
            </a:r>
            <a:endParaRPr kumimoji="1" lang="ja-JP" altLang="en-US" sz="4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D68B1D-9C58-4B3A-BB19-E32204524A14}"/>
              </a:ext>
            </a:extLst>
          </p:cNvPr>
          <p:cNvSpPr txBox="1"/>
          <p:nvPr/>
        </p:nvSpPr>
        <p:spPr>
          <a:xfrm>
            <a:off x="7848937" y="3896001"/>
            <a:ext cx="328472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4000" dirty="0"/>
              <a:t>14:40</a:t>
            </a:r>
            <a:r>
              <a:rPr kumimoji="1" lang="ja-JP" altLang="en-US" sz="4000" dirty="0"/>
              <a:t>～</a:t>
            </a:r>
            <a:r>
              <a:rPr lang="en-US" altLang="ja-JP" sz="4000" dirty="0"/>
              <a:t>16:10</a:t>
            </a:r>
            <a:endParaRPr kumimoji="1" lang="ja-JP" altLang="en-US" sz="4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960E27-111C-42D4-B1BD-8EF23BA184A2}"/>
              </a:ext>
            </a:extLst>
          </p:cNvPr>
          <p:cNvSpPr txBox="1"/>
          <p:nvPr/>
        </p:nvSpPr>
        <p:spPr>
          <a:xfrm>
            <a:off x="7848937" y="4928106"/>
            <a:ext cx="328472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16:20</a:t>
            </a:r>
            <a:r>
              <a:rPr kumimoji="1" lang="ja-JP" altLang="en-US" sz="4000" dirty="0"/>
              <a:t>～</a:t>
            </a:r>
            <a:r>
              <a:rPr kumimoji="1" lang="en-US" altLang="ja-JP" sz="4000" dirty="0"/>
              <a:t>17:50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8109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AAB26D-FDB7-459E-B2FA-4CCD1759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4911826" cy="1344975"/>
          </a:xfrm>
        </p:spPr>
        <p:txBody>
          <a:bodyPr>
            <a:normAutofit/>
          </a:bodyPr>
          <a:lstStyle/>
          <a:p>
            <a:r>
              <a:rPr lang="ja-JP" altLang="en-US" sz="4000"/>
              <a:t>授業（専門科目）</a:t>
            </a:r>
            <a:endParaRPr kumimoji="1" lang="ja-JP" altLang="en-US" sz="40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925F7E5-AFCF-47F8-9A94-C3B50D645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622539"/>
            <a:ext cx="4911827" cy="3626917"/>
          </a:xfrm>
        </p:spPr>
        <p:txBody>
          <a:bodyPr>
            <a:normAutofit/>
          </a:bodyPr>
          <a:lstStyle/>
          <a:p>
            <a:r>
              <a:rPr lang="ja-JP" altLang="en-US" sz="2400"/>
              <a:t>ずっと座って授業聴いたり</a:t>
            </a:r>
            <a:endParaRPr lang="en-US" altLang="ja-JP" sz="2400"/>
          </a:p>
          <a:p>
            <a:r>
              <a:rPr lang="ja-JP" altLang="en-US" sz="2400"/>
              <a:t>ひたすらパソコンでプログラミングしたり</a:t>
            </a:r>
            <a:endParaRPr lang="en-US" altLang="ja-JP" sz="2400"/>
          </a:p>
          <a:p>
            <a:r>
              <a:rPr lang="ja-JP" altLang="en-US" sz="2400"/>
              <a:t>電極貼ったりしてデータを取ったり</a:t>
            </a:r>
            <a:endParaRPr lang="en-US" altLang="ja-JP" sz="2400"/>
          </a:p>
          <a:p>
            <a:r>
              <a:rPr lang="ja-JP" altLang="en-US" sz="2400"/>
              <a:t>グループワークしたり</a:t>
            </a:r>
            <a:endParaRPr lang="en-US" altLang="ja-JP" sz="240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コンテンツ プレースホルダー 4">
            <a:extLst>
              <a:ext uri="{FF2B5EF4-FFF2-40B4-BE49-F238E27FC236}">
                <a16:creationId xmlns:a16="http://schemas.microsoft.com/office/drawing/2014/main" id="{83AE2B21-F0EC-4439-B0F9-F09053B17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>
          <a:xfrm rot="5400000">
            <a:off x="8755539" y="3318784"/>
            <a:ext cx="3914285" cy="2521795"/>
          </a:xfrm>
          <a:prstGeom prst="rect">
            <a:avLst/>
          </a:prstGeom>
        </p:spPr>
      </p:pic>
      <p:pic>
        <p:nvPicPr>
          <p:cNvPr id="15" name="図 14" descr="壁, 装置, 室内 が含まれている画像&#10;&#10;高い精度で生成された説明">
            <a:extLst>
              <a:ext uri="{FF2B5EF4-FFF2-40B4-BE49-F238E27FC236}">
                <a16:creationId xmlns:a16="http://schemas.microsoft.com/office/drawing/2014/main" id="{F4C9FDC7-6C77-40D9-8EAB-B7932D52C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3562" y="3271536"/>
            <a:ext cx="3731758" cy="27988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EE7FC6E-E6C6-42BC-A60B-0E3E217ED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70" y="321176"/>
            <a:ext cx="3091545" cy="2318659"/>
          </a:xfrm>
          <a:prstGeom prst="rect">
            <a:avLst/>
          </a:prstGeom>
        </p:spPr>
      </p:pic>
      <p:pic>
        <p:nvPicPr>
          <p:cNvPr id="18" name="図 17" descr="人, 保持している, 室内, 手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F96B757-A276-4D70-A4FA-0A788EA9E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86" y="427312"/>
            <a:ext cx="2521793" cy="18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5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AAB26D-FDB7-459E-B2FA-4CCD1759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4911826" cy="1344975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サークル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925F7E5-AFCF-47F8-9A94-C3B50D645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121762"/>
            <a:ext cx="5145513" cy="3626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立命館コンピュータクラブ（</a:t>
            </a:r>
            <a:r>
              <a:rPr lang="en-US" altLang="ja-JP" sz="2400" dirty="0"/>
              <a:t>RCC</a:t>
            </a:r>
            <a:r>
              <a:rPr lang="ja-JP" altLang="en-US" sz="2400" dirty="0"/>
              <a:t>）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r>
              <a:rPr lang="ja-JP" altLang="en-US" sz="2400" dirty="0"/>
              <a:t>ゲーム作ったり</a:t>
            </a:r>
            <a:endParaRPr lang="en-US" altLang="ja-JP" sz="2400" dirty="0"/>
          </a:p>
          <a:p>
            <a:r>
              <a:rPr lang="ja-JP" altLang="en-US" sz="2400" dirty="0"/>
              <a:t>アプリ作ったり</a:t>
            </a:r>
            <a:endParaRPr lang="en-US" altLang="ja-JP" sz="2400" dirty="0"/>
          </a:p>
          <a:p>
            <a:r>
              <a:rPr lang="en-US" sz="2400" dirty="0"/>
              <a:t>web</a:t>
            </a:r>
            <a:r>
              <a:rPr lang="ja-JP" altLang="en-US" sz="2400" dirty="0"/>
              <a:t>サイト作ったり</a:t>
            </a:r>
            <a:endParaRPr lang="en-US" altLang="ja-JP" sz="2400" dirty="0"/>
          </a:p>
          <a:p>
            <a:r>
              <a:rPr lang="ja-JP" altLang="en-US" sz="2400" dirty="0"/>
              <a:t>電子工作したり</a:t>
            </a:r>
            <a:endParaRPr lang="en-US" altLang="ja-JP" sz="2400" dirty="0"/>
          </a:p>
          <a:p>
            <a:r>
              <a:rPr lang="ja-JP" altLang="en-US" sz="2400" dirty="0"/>
              <a:t>よくわからないもの作ってたり</a:t>
            </a:r>
            <a:endParaRPr lang="en-US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0B6B9A1-A648-4E17-A3A4-09588677D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62" y="321176"/>
            <a:ext cx="2190287" cy="2190287"/>
          </a:xfrm>
          <a:prstGeom prst="rect">
            <a:avLst/>
          </a:prstGeom>
        </p:spPr>
      </p:pic>
      <p:pic>
        <p:nvPicPr>
          <p:cNvPr id="12" name="コンテンツ プレースホルダー 4" descr="電子機器, コンピューター が含まれている画像&#10;&#10;高い精度で生成された説明">
            <a:extLst>
              <a:ext uri="{FF2B5EF4-FFF2-40B4-BE49-F238E27FC236}">
                <a16:creationId xmlns:a16="http://schemas.microsoft.com/office/drawing/2014/main" id="{ED97CF5E-B48A-4AF3-ACC3-D4E683135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458193"/>
            <a:ext cx="2555747" cy="1916810"/>
          </a:xfrm>
          <a:prstGeom prst="rect">
            <a:avLst/>
          </a:prstGeom>
        </p:spPr>
      </p:pic>
      <p:pic>
        <p:nvPicPr>
          <p:cNvPr id="7" name="図 6" descr="室内, 人, 天井, 壁 が含まれている画像&#10;&#10;非常に高い精度で生成された説明">
            <a:extLst>
              <a:ext uri="{FF2B5EF4-FFF2-40B4-BE49-F238E27FC236}">
                <a16:creationId xmlns:a16="http://schemas.microsoft.com/office/drawing/2014/main" id="{9566367D-2E5E-428E-A4D2-6572D571A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907" y="2810760"/>
            <a:ext cx="4542878" cy="340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5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シャボン">
  <a:themeElements>
    <a:clrScheme name="シャボン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シャボン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シャボン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653</Words>
  <Application>Microsoft Office PowerPoint</Application>
  <PresentationFormat>ワイド画面</PresentationFormat>
  <Paragraphs>146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ＭＳ ゴシック</vt:lpstr>
      <vt:lpstr>Century Gothic</vt:lpstr>
      <vt:lpstr>Garamond</vt:lpstr>
      <vt:lpstr>シャボン</vt:lpstr>
      <vt:lpstr>Processing体験</vt:lpstr>
      <vt:lpstr>自己紹介</vt:lpstr>
      <vt:lpstr>スペシャルサポーター</vt:lpstr>
      <vt:lpstr>進学</vt:lpstr>
      <vt:lpstr>で，結局</vt:lpstr>
      <vt:lpstr>大学</vt:lpstr>
      <vt:lpstr>授業（風景）</vt:lpstr>
      <vt:lpstr>授業（専門科目）</vt:lpstr>
      <vt:lpstr>サークル</vt:lpstr>
      <vt:lpstr>ハンズオンスタート！</vt:lpstr>
      <vt:lpstr>Processingって？</vt:lpstr>
      <vt:lpstr>Processingを始めよう</vt:lpstr>
      <vt:lpstr>Processing画面の説明①</vt:lpstr>
      <vt:lpstr>Processing画面の説明②</vt:lpstr>
      <vt:lpstr>プログラムを書く時の注意</vt:lpstr>
      <vt:lpstr>色と形</vt:lpstr>
      <vt:lpstr>RGB</vt:lpstr>
      <vt:lpstr>RGB以外の数値も変えてみよう</vt:lpstr>
      <vt:lpstr>円の描き方</vt:lpstr>
      <vt:lpstr>四角の描き方</vt:lpstr>
      <vt:lpstr>三角の描き方</vt:lpstr>
      <vt:lpstr>voidと関数</vt:lpstr>
      <vt:lpstr>自由に描く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</dc:title>
  <dc:creator>Olivia</dc:creator>
  <cp:lastModifiedBy>Olivia</cp:lastModifiedBy>
  <cp:revision>3</cp:revision>
  <dcterms:created xsi:type="dcterms:W3CDTF">2018-10-19T03:25:40Z</dcterms:created>
  <dcterms:modified xsi:type="dcterms:W3CDTF">2018-10-19T04:43:35Z</dcterms:modified>
</cp:coreProperties>
</file>